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4" r:id="rId12"/>
  </p:sldIdLst>
  <p:sldSz cx="13011150" cy="7315200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T Sans" panose="020B0503020203020204" pitchFamily="34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Titillium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F44712D-1127-8570-1582-471D29C8F365}" name="Kenzie Binkley-Jones" initials="KB" userId="S::mbinkleyjones@agile-ed.com::a8c43ec7-be7d-4972-b188-44401e89c58d" providerId="AD"/>
  <p188:author id="{75A74DAA-94C4-E89E-3F70-172DECE75404}" name="Ali Newcomb" initials="AN" userId="S::anewcomb@agile-ed.com::497d2c03-18d1-4e3a-acf0-f93b714fb1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1C16C-770D-1E98-719E-BB965159BF6A}" v="20" dt="2023-11-28T17:34:54.847"/>
    <p1510:client id="{4B58C49C-978A-4A51-AB67-CA8B55E0B363}" v="20" dt="2023-11-12T18:19:30"/>
    <p1510:client id="{9E497E41-785F-E9F3-1459-FE248E4423F0}" v="66" dt="2023-11-28T18:12:29.954"/>
    <p1510:client id="{AA63FDCE-65CA-8BA7-F92B-222393518508}" v="39" dt="2023-11-29T22:45:37.656"/>
    <p1510:client id="{ADB765FB-092A-09F1-3D9F-C4942E6DFDE1}" v="140" dt="2023-11-29T22:26:29.165"/>
    <p1510:client id="{BC63CCE2-05B7-2C79-6483-F0707E9C8EE0}" v="49" dt="2023-11-28T19:27:37.479"/>
    <p1510:client id="{BDBC740B-8492-CA4D-9C2C-2BBDBF29E9C6}" v="3" dt="2023-11-30T17:25:09.754"/>
    <p1510:client id="{C2A26049-723B-5957-D486-9A0238C64D23}" v="1" dt="2023-11-13T13:58:38.513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91" d="100"/>
          <a:sy n="91" d="100"/>
        </p:scale>
        <p:origin x="4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microsoft.com/office/2015/10/relationships/revisionInfo" Target="revisionInfo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•Add note to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•Type your notes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 </a:t>
            </a:r>
          </a:p>
          <a:p>
            <a:pPr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 dirty="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•Add note to this slide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 </a:t>
            </a:r>
          </a:p>
          <a:p>
            <a:pPr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 dirty="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•Add note to this slide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 </a:t>
            </a:r>
          </a:p>
          <a:p>
            <a:pPr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 dirty="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•Add note to this slide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 </a:t>
            </a:r>
          </a:p>
          <a:p>
            <a:pPr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 dirty="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•Add note to this slide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 </a:t>
            </a:r>
          </a:p>
          <a:p>
            <a:pPr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 dirty="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•Add note to this slide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 </a:t>
            </a:r>
          </a:p>
          <a:p>
            <a:pPr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 dirty="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•Add note to this slide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latin typeface="Arial"/>
                <a:ea typeface="+mn-ea"/>
                <a:cs typeface="Arial"/>
              </a:rPr>
              <a:t> </a:t>
            </a:r>
          </a:p>
          <a:p>
            <a:pPr algn="l" hangingPunct="0">
              <a:lnSpc>
                <a:spcPct val="100000"/>
              </a:lnSpc>
            </a:pPr>
            <a:r>
              <a:rPr sz="3200" dirty="0">
                <a:solidFill>
                  <a:srgbClr val="000000"/>
                </a:solidFill>
                <a:latin typeface="Lato"/>
                <a:ea typeface="+mn-ea"/>
                <a:cs typeface="Lato"/>
              </a:rPr>
              <a:t>•</a:t>
            </a:r>
            <a:r>
              <a:rPr sz="3200" dirty="0">
                <a:solidFill>
                  <a:srgbClr val="000000"/>
                </a:solidFill>
                <a:latin typeface="Titillium"/>
                <a:ea typeface="+mn-ea"/>
                <a:cs typeface="Titillium"/>
              </a:rPr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11/30/2023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31.sv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30.png"/><Relationship Id="rId5" Type="http://schemas.openxmlformats.org/officeDocument/2006/relationships/image" Target="../media/image10.png"/><Relationship Id="rId15" Type="http://schemas.openxmlformats.org/officeDocument/2006/relationships/image" Target="../media/image34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"/>
          <p:cNvSpPr/>
          <p:nvPr/>
        </p:nvSpPr>
        <p:spPr>
          <a:xfrm>
            <a:off x="6381750" y="622177"/>
            <a:ext cx="5981700" cy="16478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/>
            <a:r>
              <a:rPr lang="en-US" sz="4500" b="0" i="0" dirty="0">
                <a:solidFill>
                  <a:srgbClr val="000000"/>
                </a:solidFill>
                <a:effectLst/>
                <a:latin typeface="PT Sans" panose="020B0503020203020204" pitchFamily="34" charset="0"/>
              </a:rPr>
              <a:t>Connecting With Educators Through Social + Digital Marketing</a:t>
            </a:r>
          </a:p>
          <a:p>
            <a:pPr algn="ctr" hangingPunct="0">
              <a:lnSpc>
                <a:spcPct val="100000"/>
              </a:lnSpc>
            </a:pPr>
            <a:endParaRPr sz="4500" dirty="0">
              <a:solidFill>
                <a:srgbClr val="000000"/>
              </a:solidFill>
              <a:latin typeface="Lato"/>
              <a:ea typeface="+mn-ea"/>
              <a:cs typeface="Lato"/>
            </a:endParaRPr>
          </a:p>
        </p:txBody>
      </p:sp>
      <p:sp>
        <p:nvSpPr>
          <p:cNvPr id="3" name="Object"/>
          <p:cNvSpPr/>
          <p:nvPr/>
        </p:nvSpPr>
        <p:spPr>
          <a:xfrm>
            <a:off x="6383877" y="3985981"/>
            <a:ext cx="5981700" cy="8572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2250" b="1" spc="75" dirty="0">
                <a:solidFill>
                  <a:srgbClr val="17828B"/>
                </a:solidFill>
                <a:latin typeface="Lato"/>
                <a:ea typeface="+mn-ea"/>
                <a:cs typeface="Lato"/>
              </a:rPr>
              <a:t> </a:t>
            </a:r>
            <a:r>
              <a:rPr lang="en-US" sz="2250" b="1" spc="75" dirty="0">
                <a:solidFill>
                  <a:srgbClr val="17828B"/>
                </a:solidFill>
                <a:latin typeface="Lato"/>
                <a:ea typeface="+mn-ea"/>
                <a:cs typeface="Lato"/>
              </a:rPr>
              <a:t>Audience Segmentation</a:t>
            </a:r>
            <a:endParaRPr sz="2250" b="1" i="1" spc="75" dirty="0">
              <a:solidFill>
                <a:srgbClr val="17828B"/>
              </a:solidFill>
              <a:latin typeface="Lato"/>
              <a:ea typeface="+mn-ea"/>
              <a:cs typeface="Lato"/>
            </a:endParaRPr>
          </a:p>
        </p:txBody>
      </p:sp>
      <p:pic>
        <p:nvPicPr>
          <p:cNvPr id="4" name="63bf1c88000ee4-08099921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5810250" cy="7315200"/>
          </a:xfrm>
          <a:prstGeom prst="rect">
            <a:avLst/>
          </a:prstGeom>
        </p:spPr>
      </p:pic>
      <p:pic>
        <p:nvPicPr>
          <p:cNvPr id="5" name="63bf1c88002323-70232263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019925" y="4800600"/>
            <a:ext cx="4810125" cy="104775"/>
          </a:xfrm>
          <a:prstGeom prst="rect">
            <a:avLst/>
          </a:prstGeom>
        </p:spPr>
      </p:pic>
      <p:pic>
        <p:nvPicPr>
          <p:cNvPr id="6" name="63bf1c88003de8-91714431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19100" y="5924550"/>
            <a:ext cx="1285875" cy="828675"/>
          </a:xfrm>
          <a:prstGeom prst="rect">
            <a:avLst/>
          </a:prstGeom>
        </p:spPr>
      </p:pic>
      <p:sp>
        <p:nvSpPr>
          <p:cNvPr id="7" name="Object"/>
          <p:cNvSpPr/>
          <p:nvPr/>
        </p:nvSpPr>
        <p:spPr>
          <a:xfrm>
            <a:off x="7019925" y="5381625"/>
            <a:ext cx="4705350" cy="10096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1650" b="1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Kassidy Krown</a:t>
            </a:r>
            <a:r>
              <a:rPr sz="165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, Director of </a:t>
            </a:r>
            <a:r>
              <a:rPr lang="en-US" sz="165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Digital Marketing + Advertising </a:t>
            </a:r>
            <a:endParaRPr sz="1650" spc="75" dirty="0">
              <a:solidFill>
                <a:srgbClr val="000000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8" name="Object copy 1"/>
          <p:cNvSpPr/>
          <p:nvPr/>
        </p:nvSpPr>
        <p:spPr>
          <a:xfrm>
            <a:off x="6383877" y="3462106"/>
            <a:ext cx="598170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2400" b="1" spc="75" dirty="0">
                <a:solidFill>
                  <a:srgbClr val="264D76"/>
                </a:solidFill>
                <a:latin typeface="Lato"/>
                <a:ea typeface="+mn-ea"/>
                <a:cs typeface="Lato"/>
              </a:rPr>
              <a:t>Part </a:t>
            </a:r>
            <a:r>
              <a:rPr lang="en-US" sz="2400" b="1" spc="75" dirty="0">
                <a:solidFill>
                  <a:srgbClr val="264D76"/>
                </a:solidFill>
                <a:latin typeface="Lato"/>
                <a:ea typeface="+mn-ea"/>
                <a:cs typeface="Lato"/>
              </a:rPr>
              <a:t>2</a:t>
            </a:r>
            <a:r>
              <a:rPr sz="2400" b="1" spc="75" dirty="0">
                <a:solidFill>
                  <a:srgbClr val="264D76"/>
                </a:solidFill>
                <a:latin typeface="Lato"/>
                <a:ea typeface="+mn-ea"/>
                <a:cs typeface="Lato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bf1c88021fc5-57915619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201150" y="0"/>
            <a:ext cx="3810000" cy="7315200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3343275" y="714375"/>
            <a:ext cx="2790825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4500" spc="75">
                <a:solidFill>
                  <a:srgbClr val="17828B"/>
                </a:solidFill>
                <a:latin typeface="Montserrat"/>
                <a:ea typeface="+mn-ea"/>
                <a:cs typeface="Montserrat"/>
              </a:rPr>
              <a:t>AGENDA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4214813" y="2657475"/>
            <a:ext cx="4572000" cy="2762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hangingPunct="0"/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Benefits of </a:t>
            </a:r>
            <a:br>
              <a:rPr lang="en-US" spc="75" dirty="0">
                <a:solidFill>
                  <a:srgbClr val="17828B"/>
                </a:solidFill>
                <a:latin typeface="Open Sans"/>
                <a:ea typeface="Open Sans"/>
                <a:cs typeface="Open Sans"/>
              </a:rPr>
            </a:br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Audience Segmentation</a:t>
            </a:r>
            <a:endParaRPr lang="en-US" sz="1800" spc="75" dirty="0">
              <a:solidFill>
                <a:srgbClr val="17828B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5" name="63bf1c88024383-34446032.png"/>
          <p:cNvPicPr/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1238250" y="4914900"/>
            <a:ext cx="4819650" cy="104775"/>
          </a:xfrm>
          <a:prstGeom prst="rect">
            <a:avLst/>
          </a:prstGeom>
        </p:spPr>
      </p:pic>
      <p:pic>
        <p:nvPicPr>
          <p:cNvPr id="6" name="63bf1c88024a46-21468549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248025" y="2476500"/>
            <a:ext cx="800100" cy="800100"/>
          </a:xfrm>
          <a:prstGeom prst="rect">
            <a:avLst/>
          </a:prstGeom>
        </p:spPr>
      </p:pic>
      <p:pic>
        <p:nvPicPr>
          <p:cNvPr id="7" name="63bf1c88024a46-21468549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248025" y="5010150"/>
            <a:ext cx="800100" cy="800100"/>
          </a:xfrm>
          <a:prstGeom prst="rect">
            <a:avLst/>
          </a:prstGeom>
        </p:spPr>
      </p:pic>
      <p:pic>
        <p:nvPicPr>
          <p:cNvPr id="8" name="63bf1c880257e6-20042016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248025" y="3743325"/>
            <a:ext cx="800100" cy="800100"/>
          </a:xfrm>
          <a:prstGeom prst="rect">
            <a:avLst/>
          </a:prstGeom>
        </p:spPr>
      </p:pic>
      <p:sp>
        <p:nvSpPr>
          <p:cNvPr id="9" name="Body text copy"/>
          <p:cNvSpPr/>
          <p:nvPr/>
        </p:nvSpPr>
        <p:spPr>
          <a:xfrm>
            <a:off x="3257550" y="2647950"/>
            <a:ext cx="742950" cy="4286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2250" b="1">
                <a:solidFill>
                  <a:srgbClr val="E9E9E9"/>
                </a:solidFill>
                <a:latin typeface="Lato"/>
                <a:ea typeface="+mn-ea"/>
                <a:cs typeface="Lato"/>
              </a:rPr>
              <a:t>1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3257550" y="3914775"/>
            <a:ext cx="742950" cy="4286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2250" b="1">
                <a:solidFill>
                  <a:srgbClr val="E9E9E9"/>
                </a:solidFill>
                <a:latin typeface="Lato"/>
                <a:ea typeface="+mn-ea"/>
                <a:cs typeface="Lato"/>
              </a:rPr>
              <a:t>2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3248025" y="5172075"/>
            <a:ext cx="742950" cy="4286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2250" b="1">
                <a:solidFill>
                  <a:srgbClr val="E9E9E9"/>
                </a:solidFill>
                <a:latin typeface="Lato"/>
                <a:ea typeface="+mn-ea"/>
                <a:cs typeface="Lato"/>
              </a:rPr>
              <a:t>3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4224338" y="3924300"/>
            <a:ext cx="4572000" cy="2762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hangingPunct="0"/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Different Types of </a:t>
            </a:r>
            <a:br>
              <a:rPr lang="en-US" spc="75" dirty="0">
                <a:solidFill>
                  <a:srgbClr val="17828B"/>
                </a:solidFill>
                <a:latin typeface="Open Sans"/>
                <a:cs typeface="Open Sans"/>
              </a:rPr>
            </a:br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Audience Segmentation</a:t>
            </a:r>
            <a:endParaRPr sz="1800" spc="75" dirty="0">
              <a:solidFill>
                <a:srgbClr val="17828B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13" name="Body text copy"/>
          <p:cNvSpPr/>
          <p:nvPr/>
        </p:nvSpPr>
        <p:spPr>
          <a:xfrm>
            <a:off x="4224338" y="5181600"/>
            <a:ext cx="4572000" cy="5524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hangingPunct="0"/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Aligning </a:t>
            </a:r>
            <a:r>
              <a:rPr lang="en-US" spc="75" dirty="0">
                <a:solidFill>
                  <a:srgbClr val="17828B"/>
                </a:solidFill>
                <a:latin typeface="Open Sans"/>
                <a:cs typeface="Open Sans"/>
              </a:rPr>
              <a:t>A</a:t>
            </a:r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d </a:t>
            </a:r>
            <a:r>
              <a:rPr lang="en-US" spc="75" dirty="0">
                <a:solidFill>
                  <a:srgbClr val="17828B"/>
                </a:solidFill>
                <a:latin typeface="Open Sans"/>
                <a:cs typeface="Open Sans"/>
              </a:rPr>
              <a:t>C</a:t>
            </a:r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ontent with </a:t>
            </a:r>
            <a:br>
              <a:rPr lang="en-US" spc="75" dirty="0">
                <a:solidFill>
                  <a:srgbClr val="17828B"/>
                </a:solidFill>
                <a:latin typeface="Open Sans"/>
                <a:ea typeface="Open Sans"/>
                <a:cs typeface="Open Sans"/>
              </a:rPr>
            </a:br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Audience </a:t>
            </a:r>
            <a:r>
              <a:rPr lang="en-US" spc="75" dirty="0">
                <a:solidFill>
                  <a:srgbClr val="17828B"/>
                </a:solidFill>
                <a:latin typeface="Open Sans"/>
                <a:cs typeface="Open Sans"/>
              </a:rPr>
              <a:t>S</a:t>
            </a:r>
            <a:r>
              <a:rPr lang="en-US" sz="1800" spc="75" dirty="0">
                <a:solidFill>
                  <a:srgbClr val="17828B"/>
                </a:solidFill>
                <a:latin typeface="Open Sans"/>
                <a:ea typeface="+mn-ea"/>
                <a:cs typeface="Open Sans"/>
              </a:rPr>
              <a:t>egments</a:t>
            </a:r>
            <a:endParaRPr sz="1800" spc="75" dirty="0">
              <a:solidFill>
                <a:srgbClr val="17828B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14" name="Body text copy"/>
          <p:cNvSpPr/>
          <p:nvPr/>
        </p:nvSpPr>
        <p:spPr>
          <a:xfrm>
            <a:off x="962025" y="2657475"/>
            <a:ext cx="1905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2250" b="1" spc="75">
                <a:solidFill>
                  <a:srgbClr val="264D76"/>
                </a:solidFill>
                <a:latin typeface="Montserrat"/>
                <a:ea typeface="+mn-ea"/>
                <a:cs typeface="Montserrat"/>
              </a:rPr>
              <a:t>Agenda 1</a:t>
            </a:r>
          </a:p>
        </p:txBody>
      </p:sp>
      <p:sp>
        <p:nvSpPr>
          <p:cNvPr id="15" name="Body text copy"/>
          <p:cNvSpPr/>
          <p:nvPr/>
        </p:nvSpPr>
        <p:spPr>
          <a:xfrm>
            <a:off x="952500" y="3981450"/>
            <a:ext cx="1905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2250" b="1" spc="75">
                <a:solidFill>
                  <a:srgbClr val="264D76"/>
                </a:solidFill>
                <a:latin typeface="Montserrat"/>
                <a:ea typeface="+mn-ea"/>
                <a:cs typeface="Montserrat"/>
              </a:rPr>
              <a:t>Agenda 2</a:t>
            </a:r>
          </a:p>
        </p:txBody>
      </p:sp>
      <p:sp>
        <p:nvSpPr>
          <p:cNvPr id="16" name="Body text copy"/>
          <p:cNvSpPr/>
          <p:nvPr/>
        </p:nvSpPr>
        <p:spPr>
          <a:xfrm>
            <a:off x="952500" y="5219700"/>
            <a:ext cx="19050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2250" b="1" spc="75">
                <a:solidFill>
                  <a:srgbClr val="264D76"/>
                </a:solidFill>
                <a:latin typeface="Montserrat"/>
                <a:ea typeface="+mn-ea"/>
                <a:cs typeface="Montserrat"/>
              </a:rPr>
              <a:t>Agenda 3</a:t>
            </a:r>
          </a:p>
        </p:txBody>
      </p:sp>
      <p:pic>
        <p:nvPicPr>
          <p:cNvPr id="17" name="63bf1c88003de8-91714431.png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590550" y="581025"/>
            <a:ext cx="1285875" cy="828675"/>
          </a:xfrm>
          <a:prstGeom prst="rect">
            <a:avLst/>
          </a:prstGeom>
        </p:spPr>
      </p:pic>
      <p:pic>
        <p:nvPicPr>
          <p:cNvPr id="18" name="63bf1c88029626-26739441.png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0" y="1666875"/>
            <a:ext cx="1971675" cy="95250"/>
          </a:xfrm>
          <a:prstGeom prst="rect">
            <a:avLst/>
          </a:prstGeom>
        </p:spPr>
      </p:pic>
      <p:sp>
        <p:nvSpPr>
          <p:cNvPr id="20" name="text 0 copy 2">
            <a:extLst>
              <a:ext uri="{FF2B5EF4-FFF2-40B4-BE49-F238E27FC236}">
                <a16:creationId xmlns:a16="http://schemas.microsoft.com/office/drawing/2014/main" id="{415AD25E-C54D-A2F8-98CD-C5DB1FEAA1DA}"/>
              </a:ext>
            </a:extLst>
          </p:cNvPr>
          <p:cNvSpPr/>
          <p:nvPr/>
        </p:nvSpPr>
        <p:spPr>
          <a:xfrm>
            <a:off x="561975" y="6962775"/>
            <a:ext cx="9258300" cy="95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900" spc="150" dirty="0">
                <a:solidFill>
                  <a:srgbClr val="333333"/>
                </a:solidFill>
                <a:latin typeface="Segoe UI"/>
                <a:cs typeface="Segoe UI"/>
              </a:rPr>
              <a:t>Digital Marketing Strategy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bf1c88003de8-91714431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90550" y="581025"/>
            <a:ext cx="1285875" cy="828675"/>
          </a:xfrm>
          <a:prstGeom prst="rect">
            <a:avLst/>
          </a:prstGeom>
        </p:spPr>
      </p:pic>
      <p:pic>
        <p:nvPicPr>
          <p:cNvPr id="3" name="63bf1c88029626-2673944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0" y="1666875"/>
            <a:ext cx="1971675" cy="95250"/>
          </a:xfrm>
          <a:prstGeom prst="rect">
            <a:avLst/>
          </a:prstGeom>
        </p:spPr>
      </p:pic>
      <p:pic>
        <p:nvPicPr>
          <p:cNvPr id="4" name="63bf1c88036a46-97030321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57175" y="2181225"/>
            <a:ext cx="1009650" cy="124777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623665" y="618252"/>
            <a:ext cx="8730135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4500" b="1" spc="75" dirty="0">
                <a:solidFill>
                  <a:srgbClr val="17828B"/>
                </a:solidFill>
                <a:latin typeface="Montserrat"/>
                <a:ea typeface="+mn-ea"/>
                <a:cs typeface="Montserrat"/>
              </a:rPr>
              <a:t>FOLLOW </a:t>
            </a:r>
            <a:r>
              <a:rPr lang="en-US" sz="4500" b="1" spc="75" dirty="0">
                <a:solidFill>
                  <a:srgbClr val="17828B"/>
                </a:solidFill>
                <a:latin typeface="Montserrat"/>
                <a:ea typeface="+mn-ea"/>
                <a:cs typeface="Montserrat"/>
              </a:rPr>
              <a:t>YOUR AUDIENCE</a:t>
            </a:r>
            <a:endParaRPr sz="4500" b="1" spc="75" dirty="0">
              <a:solidFill>
                <a:srgbClr val="17828B"/>
              </a:solidFill>
              <a:latin typeface="Montserrat"/>
              <a:ea typeface="+mn-ea"/>
              <a:cs typeface="Montserrat"/>
            </a:endParaRPr>
          </a:p>
        </p:txBody>
      </p:sp>
      <p:sp>
        <p:nvSpPr>
          <p:cNvPr id="6" name="Object"/>
          <p:cNvSpPr/>
          <p:nvPr/>
        </p:nvSpPr>
        <p:spPr>
          <a:xfrm>
            <a:off x="2833688" y="1314450"/>
            <a:ext cx="7343775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000" spc="75" dirty="0">
                <a:solidFill>
                  <a:srgbClr val="000000"/>
                </a:solidFill>
                <a:latin typeface="Montserrat"/>
                <a:ea typeface="+mn-ea"/>
                <a:cs typeface="Montserrat"/>
              </a:rPr>
              <a:t>Reaching </a:t>
            </a:r>
            <a:r>
              <a:rPr lang="en-US" sz="3000" spc="75" dirty="0">
                <a:solidFill>
                  <a:srgbClr val="000000"/>
                </a:solidFill>
                <a:latin typeface="Montserrat"/>
                <a:cs typeface="Montserrat"/>
              </a:rPr>
              <a:t>t</a:t>
            </a:r>
            <a:r>
              <a:rPr lang="en-US" sz="3000" spc="75" dirty="0">
                <a:solidFill>
                  <a:srgbClr val="000000"/>
                </a:solidFill>
                <a:latin typeface="Montserrat"/>
                <a:ea typeface="+mn-ea"/>
                <a:cs typeface="Montserrat"/>
              </a:rPr>
              <a:t>he </a:t>
            </a:r>
            <a:r>
              <a:rPr sz="3000" spc="75" dirty="0">
                <a:solidFill>
                  <a:srgbClr val="000000"/>
                </a:solidFill>
                <a:latin typeface="Montserrat"/>
                <a:ea typeface="+mn-ea"/>
                <a:cs typeface="Montserrat"/>
              </a:rPr>
              <a:t>Right People</a:t>
            </a:r>
          </a:p>
        </p:txBody>
      </p:sp>
      <p:pic>
        <p:nvPicPr>
          <p:cNvPr id="7" name="63bf1c88045b12-97829353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9658350" y="6753225"/>
            <a:ext cx="3390900" cy="95250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830461" y="2435256"/>
            <a:ext cx="4527762" cy="38100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50000"/>
              </a:lnSpc>
            </a:pPr>
            <a:r>
              <a:rPr lang="en-US" sz="150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Audience segmentation is the process of dividing a target audience into distinct groups based on specific characteristics, behaviors, or demographics. </a:t>
            </a:r>
            <a:endParaRPr lang="en-US">
              <a:ea typeface="+mn-ea"/>
            </a:endParaRPr>
          </a:p>
          <a:p>
            <a:pPr algn="l" hangingPunct="0">
              <a:lnSpc>
                <a:spcPct val="150000"/>
              </a:lnSpc>
            </a:pPr>
            <a:endParaRPr lang="en-US" sz="1500" spc="75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algn="l" hangingPunct="0">
              <a:lnSpc>
                <a:spcPct val="150000"/>
              </a:lnSpc>
            </a:pPr>
            <a:r>
              <a:rPr lang="en-US" sz="150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The goal of audience segmentation is to tailor marketing and communication strategies to better meet the unique needs and preferences of each segment, thereby increasing the effectiveness of campaigns.</a:t>
            </a:r>
            <a:endParaRPr lang="en-US" sz="1500" spc="75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Picture 8" descr="A person touching a screen with icons&#10;&#10;Description automatically generated">
            <a:extLst>
              <a:ext uri="{FF2B5EF4-FFF2-40B4-BE49-F238E27FC236}">
                <a16:creationId xmlns:a16="http://schemas.microsoft.com/office/drawing/2014/main" id="{D11D1E8F-3776-DE69-C2CC-CED8F0D73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506" y="2202844"/>
            <a:ext cx="5896203" cy="3804050"/>
          </a:xfrm>
          <a:prstGeom prst="rect">
            <a:avLst/>
          </a:prstGeom>
        </p:spPr>
      </p:pic>
      <p:sp>
        <p:nvSpPr>
          <p:cNvPr id="11" name="text 0 copy 2">
            <a:extLst>
              <a:ext uri="{FF2B5EF4-FFF2-40B4-BE49-F238E27FC236}">
                <a16:creationId xmlns:a16="http://schemas.microsoft.com/office/drawing/2014/main" id="{B530DFCB-8E6D-CAC0-54E4-A484201C800C}"/>
              </a:ext>
            </a:extLst>
          </p:cNvPr>
          <p:cNvSpPr/>
          <p:nvPr/>
        </p:nvSpPr>
        <p:spPr>
          <a:xfrm>
            <a:off x="561975" y="6962775"/>
            <a:ext cx="9258300" cy="95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900" spc="150" dirty="0">
                <a:solidFill>
                  <a:srgbClr val="333333"/>
                </a:solidFill>
                <a:latin typeface="Segoe UI"/>
                <a:cs typeface="Segoe UI"/>
              </a:rPr>
              <a:t>Digital Marketing Strategy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colorful figures on a blackboard&#10;&#10;Description automatically generated">
            <a:extLst>
              <a:ext uri="{FF2B5EF4-FFF2-40B4-BE49-F238E27FC236}">
                <a16:creationId xmlns:a16="http://schemas.microsoft.com/office/drawing/2014/main" id="{E780AD5F-7700-EEAE-0B02-5E61C703F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73" y="0"/>
            <a:ext cx="5548649" cy="7315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53075" y="581025"/>
            <a:ext cx="6867525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4500" b="1" spc="75" dirty="0">
                <a:solidFill>
                  <a:srgbClr val="17828B"/>
                </a:solidFill>
                <a:latin typeface="Montserrat"/>
                <a:ea typeface="+mn-ea"/>
                <a:cs typeface="Montserrat"/>
              </a:rPr>
              <a:t>Types of Audience Segmentation</a:t>
            </a:r>
          </a:p>
        </p:txBody>
      </p:sp>
      <p:pic>
        <p:nvPicPr>
          <p:cNvPr id="4" name="63bf1c88003de8-9171443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90550" y="581025"/>
            <a:ext cx="1285875" cy="828675"/>
          </a:xfrm>
          <a:prstGeom prst="rect">
            <a:avLst/>
          </a:prstGeom>
        </p:spPr>
      </p:pic>
      <p:pic>
        <p:nvPicPr>
          <p:cNvPr id="5" name="63bf1c88029626-26739441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0" y="1666875"/>
            <a:ext cx="1971675" cy="95250"/>
          </a:xfrm>
          <a:prstGeom prst="rect">
            <a:avLst/>
          </a:prstGeom>
        </p:spPr>
      </p:pic>
      <p:pic>
        <p:nvPicPr>
          <p:cNvPr id="6" name="63bf1c88045b12-97829353.pn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9658350" y="6753225"/>
            <a:ext cx="3390900" cy="95250"/>
          </a:xfrm>
          <a:prstGeom prst="rect">
            <a:avLst/>
          </a:prstGeom>
        </p:spPr>
      </p:pic>
      <p:sp>
        <p:nvSpPr>
          <p:cNvPr id="7" name="text 0 copy 1"/>
          <p:cNvSpPr/>
          <p:nvPr/>
        </p:nvSpPr>
        <p:spPr>
          <a:xfrm>
            <a:off x="7021056" y="2766967"/>
            <a:ext cx="5029200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270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Demographic Segmentation</a:t>
            </a:r>
          </a:p>
        </p:txBody>
      </p:sp>
      <p:sp>
        <p:nvSpPr>
          <p:cNvPr id="8" name="text 0 copy 1"/>
          <p:cNvSpPr/>
          <p:nvPr/>
        </p:nvSpPr>
        <p:spPr>
          <a:xfrm>
            <a:off x="7040106" y="3833767"/>
            <a:ext cx="5010150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270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Psychographic Segmentation</a:t>
            </a:r>
            <a:endParaRPr sz="2700" spc="75" dirty="0">
              <a:solidFill>
                <a:srgbClr val="000000"/>
              </a:solidFill>
              <a:latin typeface="Open Sans"/>
              <a:ea typeface="+mn-ea"/>
              <a:cs typeface="Open Sans"/>
            </a:endParaRPr>
          </a:p>
        </p:txBody>
      </p:sp>
      <p:sp>
        <p:nvSpPr>
          <p:cNvPr id="9" name="text 0 copy 1"/>
          <p:cNvSpPr/>
          <p:nvPr/>
        </p:nvSpPr>
        <p:spPr>
          <a:xfrm>
            <a:off x="7030581" y="4929142"/>
            <a:ext cx="6238875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270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Geographic Segmentation</a:t>
            </a:r>
          </a:p>
        </p:txBody>
      </p:sp>
      <p:pic>
        <p:nvPicPr>
          <p:cNvPr id="10" name="ArrowOutline92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149048" y="2833642"/>
            <a:ext cx="515291" cy="424625"/>
          </a:xfrm>
          <a:prstGeom prst="rect">
            <a:avLst/>
          </a:prstGeom>
        </p:spPr>
      </p:pic>
      <p:pic>
        <p:nvPicPr>
          <p:cNvPr id="11" name="ArrowOutline92 copy 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149048" y="3900442"/>
            <a:ext cx="515291" cy="424625"/>
          </a:xfrm>
          <a:prstGeom prst="rect">
            <a:avLst/>
          </a:prstGeom>
        </p:spPr>
      </p:pic>
      <p:pic>
        <p:nvPicPr>
          <p:cNvPr id="12" name="ArrowOutline92 copy 2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149048" y="4995817"/>
            <a:ext cx="515291" cy="424625"/>
          </a:xfrm>
          <a:prstGeom prst="rect">
            <a:avLst/>
          </a:prstGeom>
        </p:spPr>
      </p:pic>
      <p:sp>
        <p:nvSpPr>
          <p:cNvPr id="13" name="text 0 copy 2">
            <a:extLst>
              <a:ext uri="{FF2B5EF4-FFF2-40B4-BE49-F238E27FC236}">
                <a16:creationId xmlns:a16="http://schemas.microsoft.com/office/drawing/2014/main" id="{464B0381-EC14-7D74-A704-F8186D79AF7B}"/>
              </a:ext>
            </a:extLst>
          </p:cNvPr>
          <p:cNvSpPr/>
          <p:nvPr/>
        </p:nvSpPr>
        <p:spPr>
          <a:xfrm>
            <a:off x="561975" y="6962775"/>
            <a:ext cx="9258300" cy="95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900" spc="150" dirty="0">
                <a:solidFill>
                  <a:srgbClr val="333333"/>
                </a:solidFill>
                <a:latin typeface="Segoe UI"/>
                <a:cs typeface="Segoe UI"/>
              </a:rPr>
              <a:t>Digital Marketing Strategy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bf1c88003de8-91714431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90550" y="581025"/>
            <a:ext cx="1285875" cy="828675"/>
          </a:xfrm>
          <a:prstGeom prst="rect">
            <a:avLst/>
          </a:prstGeom>
        </p:spPr>
      </p:pic>
      <p:pic>
        <p:nvPicPr>
          <p:cNvPr id="3" name="63bf1c88029626-2673944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0" y="1666875"/>
            <a:ext cx="1971675" cy="95250"/>
          </a:xfrm>
          <a:prstGeom prst="rect">
            <a:avLst/>
          </a:prstGeom>
        </p:spPr>
      </p:pic>
      <p:sp>
        <p:nvSpPr>
          <p:cNvPr id="4" name="Object"/>
          <p:cNvSpPr/>
          <p:nvPr/>
        </p:nvSpPr>
        <p:spPr>
          <a:xfrm>
            <a:off x="2551964" y="803739"/>
            <a:ext cx="9921269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3800" b="1" spc="75" dirty="0">
                <a:solidFill>
                  <a:srgbClr val="17828B"/>
                </a:solidFill>
                <a:latin typeface="Montserrat"/>
                <a:ea typeface="+mn-ea"/>
                <a:cs typeface="Montserrat"/>
              </a:rPr>
              <a:t>Advanced Segmentation Techniques </a:t>
            </a:r>
          </a:p>
        </p:txBody>
      </p:sp>
      <p:pic>
        <p:nvPicPr>
          <p:cNvPr id="5" name="63bf1c88045b12-97829353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658350" y="6753225"/>
            <a:ext cx="3390900" cy="95250"/>
          </a:xfrm>
          <a:prstGeom prst="rect">
            <a:avLst/>
          </a:prstGeom>
        </p:spPr>
      </p:pic>
      <p:pic>
        <p:nvPicPr>
          <p:cNvPr id="7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264296" y="2419350"/>
            <a:ext cx="1049427" cy="1049427"/>
          </a:xfrm>
          <a:prstGeom prst="rect">
            <a:avLst/>
          </a:prstGeom>
        </p:spPr>
      </p:pic>
      <p:pic>
        <p:nvPicPr>
          <p:cNvPr id="8" name="Line-24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674710" y="2908435"/>
            <a:ext cx="3873728" cy="116653"/>
          </a:xfrm>
          <a:prstGeom prst="rect">
            <a:avLst/>
          </a:prstGeom>
        </p:spPr>
      </p:pic>
      <p:pic>
        <p:nvPicPr>
          <p:cNvPr id="9" name="Shape-19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6424893" y="2809875"/>
            <a:ext cx="296677" cy="296677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417529" y="2644244"/>
            <a:ext cx="1690012" cy="804126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25000"/>
              </a:lnSpc>
            </a:pPr>
            <a:r>
              <a:rPr lang="en-US" sz="1000" b="1" spc="75" dirty="0">
                <a:solidFill>
                  <a:srgbClr val="121212"/>
                </a:solidFill>
                <a:latin typeface="Montserrat"/>
                <a:ea typeface="+mn-ea"/>
                <a:cs typeface="Montserrat"/>
              </a:rPr>
              <a:t>Lookalike audiences and custom audiences</a:t>
            </a:r>
            <a:endParaRPr lang="en-US" sz="1000" b="1" spc="75">
              <a:solidFill>
                <a:srgbClr val="121212"/>
              </a:solidFill>
              <a:latin typeface="Montserrat"/>
              <a:cs typeface="Montserrat"/>
            </a:endParaRPr>
          </a:p>
        </p:txBody>
      </p:sp>
      <p:pic>
        <p:nvPicPr>
          <p:cNvPr id="12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264296" y="3638550"/>
            <a:ext cx="1049427" cy="1049427"/>
          </a:xfrm>
          <a:prstGeom prst="rect">
            <a:avLst/>
          </a:prstGeom>
        </p:spPr>
      </p:pic>
      <p:pic>
        <p:nvPicPr>
          <p:cNvPr id="13" name="Line-24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2674710" y="4122711"/>
            <a:ext cx="3173640" cy="116653"/>
          </a:xfrm>
          <a:prstGeom prst="rect">
            <a:avLst/>
          </a:prstGeom>
        </p:spPr>
      </p:pic>
      <p:pic>
        <p:nvPicPr>
          <p:cNvPr id="14" name="Shape-19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5662894" y="4029075"/>
            <a:ext cx="296677" cy="296677"/>
          </a:xfrm>
          <a:prstGeom prst="rect">
            <a:avLst/>
          </a:prstGeom>
        </p:spPr>
      </p:pic>
      <p:sp>
        <p:nvSpPr>
          <p:cNvPr id="15" name="Body text copy"/>
          <p:cNvSpPr/>
          <p:nvPr/>
        </p:nvSpPr>
        <p:spPr>
          <a:xfrm>
            <a:off x="417530" y="3884187"/>
            <a:ext cx="1690011" cy="804126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25000"/>
              </a:lnSpc>
            </a:pPr>
            <a:r>
              <a:rPr lang="en-US" sz="1000" b="1" spc="75" dirty="0">
                <a:solidFill>
                  <a:srgbClr val="121212"/>
                </a:solidFill>
                <a:latin typeface="Montserrat"/>
                <a:ea typeface="+mn-ea"/>
                <a:cs typeface="Montserrat"/>
              </a:rPr>
              <a:t>Retargeting and remarketing strategies</a:t>
            </a:r>
            <a:endParaRPr lang="en-US" sz="1000" b="1" spc="75">
              <a:solidFill>
                <a:srgbClr val="121212"/>
              </a:solidFill>
              <a:latin typeface="Montserrat"/>
              <a:cs typeface="Montserrat"/>
            </a:endParaRPr>
          </a:p>
        </p:txBody>
      </p:sp>
      <p:pic>
        <p:nvPicPr>
          <p:cNvPr id="16" name="education26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2501578" y="2664882"/>
            <a:ext cx="597467" cy="485593"/>
          </a:xfrm>
          <a:prstGeom prst="rect">
            <a:avLst/>
          </a:prstGeom>
        </p:spPr>
      </p:pic>
      <p:pic>
        <p:nvPicPr>
          <p:cNvPr id="17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264296" y="4772025"/>
            <a:ext cx="1049427" cy="1049427"/>
          </a:xfrm>
          <a:prstGeom prst="rect">
            <a:avLst/>
          </a:prstGeom>
        </p:spPr>
      </p:pic>
      <p:pic>
        <p:nvPicPr>
          <p:cNvPr id="18" name="Line-24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2674710" y="5262583"/>
            <a:ext cx="5793015" cy="116653"/>
          </a:xfrm>
          <a:prstGeom prst="rect">
            <a:avLst/>
          </a:prstGeom>
        </p:spPr>
      </p:pic>
      <p:pic>
        <p:nvPicPr>
          <p:cNvPr id="19" name="Shape-19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8329894" y="5162550"/>
            <a:ext cx="296677" cy="296677"/>
          </a:xfrm>
          <a:prstGeom prst="rect">
            <a:avLst/>
          </a:prstGeom>
        </p:spPr>
      </p:pic>
      <p:sp>
        <p:nvSpPr>
          <p:cNvPr id="20" name="Body text copy"/>
          <p:cNvSpPr/>
          <p:nvPr/>
        </p:nvSpPr>
        <p:spPr>
          <a:xfrm>
            <a:off x="417530" y="5029200"/>
            <a:ext cx="1690011" cy="792588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25000"/>
              </a:lnSpc>
            </a:pPr>
            <a:r>
              <a:rPr lang="en-US" sz="1000" b="1" spc="75" dirty="0">
                <a:solidFill>
                  <a:srgbClr val="121212"/>
                </a:solidFill>
                <a:latin typeface="Montserrat"/>
                <a:ea typeface="+mn-ea"/>
                <a:cs typeface="Montserrat"/>
              </a:rPr>
              <a:t>A/B testing for refining segment targeting</a:t>
            </a:r>
            <a:endParaRPr lang="en-US" sz="1000" b="1" spc="75">
              <a:solidFill>
                <a:srgbClr val="121212"/>
              </a:solidFill>
              <a:latin typeface="Montserrat"/>
              <a:cs typeface="Montserrat"/>
            </a:endParaRPr>
          </a:p>
        </p:txBody>
      </p:sp>
      <p:pic>
        <p:nvPicPr>
          <p:cNvPr id="21" name="education20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2551964" y="5034254"/>
            <a:ext cx="480197" cy="547396"/>
          </a:xfrm>
          <a:prstGeom prst="rect">
            <a:avLst/>
          </a:prstGeom>
        </p:spPr>
      </p:pic>
      <p:pic>
        <p:nvPicPr>
          <p:cNvPr id="23" name="education12">
            <a:extLst>
              <a:ext uri="{FF2B5EF4-FFF2-40B4-BE49-F238E27FC236}">
                <a16:creationId xmlns:a16="http://schemas.microsoft.com/office/drawing/2014/main" id="{702155F6-9982-3999-814D-C6B61687D51B}"/>
              </a:ext>
            </a:extLst>
          </p:cNvPr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2498284" y="3881529"/>
            <a:ext cx="597467" cy="557192"/>
          </a:xfrm>
          <a:prstGeom prst="rect">
            <a:avLst/>
          </a:prstGeom>
        </p:spPr>
      </p:pic>
      <p:pic>
        <p:nvPicPr>
          <p:cNvPr id="25" name="Picture 24" descr="A group of colorful figures with arrows pointing to each other&#10;&#10;Description automatically generated">
            <a:extLst>
              <a:ext uri="{FF2B5EF4-FFF2-40B4-BE49-F238E27FC236}">
                <a16:creationId xmlns:a16="http://schemas.microsoft.com/office/drawing/2014/main" id="{0D13FA31-0B14-0D07-3A8C-FF7E1E21B66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74" y="1908991"/>
            <a:ext cx="6203773" cy="4136098"/>
          </a:xfrm>
          <a:prstGeom prst="rect">
            <a:avLst/>
          </a:prstGeom>
        </p:spPr>
      </p:pic>
      <p:sp>
        <p:nvSpPr>
          <p:cNvPr id="11" name="text 0 copy 2">
            <a:extLst>
              <a:ext uri="{FF2B5EF4-FFF2-40B4-BE49-F238E27FC236}">
                <a16:creationId xmlns:a16="http://schemas.microsoft.com/office/drawing/2014/main" id="{A27B02FE-155E-F09E-4DD1-A98EA263B45E}"/>
              </a:ext>
            </a:extLst>
          </p:cNvPr>
          <p:cNvSpPr/>
          <p:nvPr/>
        </p:nvSpPr>
        <p:spPr>
          <a:xfrm>
            <a:off x="561975" y="6962775"/>
            <a:ext cx="9258300" cy="95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900" spc="150" dirty="0">
                <a:solidFill>
                  <a:srgbClr val="333333"/>
                </a:solidFill>
                <a:latin typeface="Segoe UI"/>
                <a:cs typeface="Segoe UI"/>
              </a:rPr>
              <a:t>Digital Marketing Strategy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bf1c88003de8-91714431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90550" y="581025"/>
            <a:ext cx="1285875" cy="828675"/>
          </a:xfrm>
          <a:prstGeom prst="rect">
            <a:avLst/>
          </a:prstGeom>
        </p:spPr>
      </p:pic>
      <p:pic>
        <p:nvPicPr>
          <p:cNvPr id="3" name="63bf1c88029626-2673944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0" y="1666875"/>
            <a:ext cx="1971675" cy="95250"/>
          </a:xfrm>
          <a:prstGeom prst="rect">
            <a:avLst/>
          </a:prstGeom>
        </p:spPr>
      </p:pic>
      <p:sp>
        <p:nvSpPr>
          <p:cNvPr id="4" name="Object"/>
          <p:cNvSpPr/>
          <p:nvPr/>
        </p:nvSpPr>
        <p:spPr>
          <a:xfrm>
            <a:off x="2457450" y="876154"/>
            <a:ext cx="9151234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3800" b="1" spc="75" dirty="0">
                <a:solidFill>
                  <a:srgbClr val="17828B"/>
                </a:solidFill>
                <a:latin typeface="Montserrat"/>
                <a:ea typeface="+mn-ea"/>
                <a:cs typeface="Montserrat"/>
              </a:rPr>
              <a:t>Crafting Tailored Ad Campaigns</a:t>
            </a:r>
          </a:p>
        </p:txBody>
      </p:sp>
      <p:pic>
        <p:nvPicPr>
          <p:cNvPr id="5" name="63bf1c88045b12-97829353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658350" y="6753225"/>
            <a:ext cx="3390900" cy="95250"/>
          </a:xfrm>
          <a:prstGeom prst="rect">
            <a:avLst/>
          </a:prstGeom>
        </p:spPr>
      </p:pic>
      <p:sp>
        <p:nvSpPr>
          <p:cNvPr id="6" name="Object"/>
          <p:cNvSpPr/>
          <p:nvPr/>
        </p:nvSpPr>
        <p:spPr>
          <a:xfrm>
            <a:off x="828675" y="2913158"/>
            <a:ext cx="2916190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1900" b="1" spc="75" dirty="0">
                <a:solidFill>
                  <a:srgbClr val="264D76"/>
                </a:solidFill>
                <a:latin typeface="Montserrat"/>
                <a:ea typeface="+mn-ea"/>
                <a:cs typeface="Montserrat"/>
              </a:rPr>
              <a:t>Aligning ad content with audience segments 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828675" y="3981452"/>
            <a:ext cx="3195621" cy="2088047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50000"/>
              </a:lnSpc>
            </a:pPr>
            <a:r>
              <a:rPr lang="en-US" sz="1350" spc="75" dirty="0">
                <a:solidFill>
                  <a:srgbClr val="000000"/>
                </a:solidFill>
                <a:latin typeface="Open Sans"/>
                <a:cs typeface="Open Sans"/>
              </a:rPr>
              <a:t>Tailoring</a:t>
            </a:r>
            <a:r>
              <a:rPr lang="en-US" sz="135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 </a:t>
            </a:r>
            <a:r>
              <a:rPr lang="en-US" sz="1350" spc="75" dirty="0">
                <a:solidFill>
                  <a:srgbClr val="000000"/>
                </a:solidFill>
                <a:latin typeface="Open Sans"/>
                <a:cs typeface="Open Sans"/>
              </a:rPr>
              <a:t>messaging</a:t>
            </a:r>
            <a:r>
              <a:rPr lang="en-US" sz="135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 and creative elements of advertisements to resonate specifically with the characteristics, preferences, and behaviors of each identified audience group.</a:t>
            </a:r>
            <a:endParaRPr lang="en-US" sz="1350" spc="75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Body text copy">
            <a:extLst>
              <a:ext uri="{FF2B5EF4-FFF2-40B4-BE49-F238E27FC236}">
                <a16:creationId xmlns:a16="http://schemas.microsoft.com/office/drawing/2014/main" id="{7A237102-BC04-F5FF-921A-57F1B09B0360}"/>
              </a:ext>
            </a:extLst>
          </p:cNvPr>
          <p:cNvSpPr/>
          <p:nvPr/>
        </p:nvSpPr>
        <p:spPr>
          <a:xfrm>
            <a:off x="4732863" y="3977562"/>
            <a:ext cx="3334492" cy="209634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50000"/>
              </a:lnSpc>
            </a:pPr>
            <a:r>
              <a:rPr lang="en-US" sz="1350" spc="75" dirty="0">
                <a:solidFill>
                  <a:srgbClr val="000000"/>
                </a:solidFill>
                <a:latin typeface="Open Sans"/>
                <a:cs typeface="Open Sans"/>
              </a:rPr>
              <a:t>Tailoring</a:t>
            </a:r>
            <a:r>
              <a:rPr lang="en-US" sz="135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 visual and communication elements to align with the unique characteristics, preferences, and needs of each audience group.</a:t>
            </a:r>
            <a:endParaRPr lang="en-US" sz="1350" spc="75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" name="Body text copy">
            <a:extLst>
              <a:ext uri="{FF2B5EF4-FFF2-40B4-BE49-F238E27FC236}">
                <a16:creationId xmlns:a16="http://schemas.microsoft.com/office/drawing/2014/main" id="{D28BDCBD-17F7-5D64-82D9-938A83BB9B8B}"/>
              </a:ext>
            </a:extLst>
          </p:cNvPr>
          <p:cNvSpPr/>
          <p:nvPr/>
        </p:nvSpPr>
        <p:spPr>
          <a:xfrm>
            <a:off x="8756966" y="3977562"/>
            <a:ext cx="3411597" cy="2096342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50000"/>
              </a:lnSpc>
            </a:pPr>
            <a:r>
              <a:rPr lang="en-US" sz="1350" spc="75" dirty="0">
                <a:solidFill>
                  <a:srgbClr val="000000"/>
                </a:solidFill>
                <a:latin typeface="Open Sans"/>
                <a:cs typeface="Open Sans"/>
              </a:rPr>
              <a:t>Speak</a:t>
            </a:r>
            <a:r>
              <a:rPr lang="en-US" sz="1350" spc="75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 directly to the unique characteristics, preferences, and needs of each audience segment, tailoring content, imagery, and messaging accordingly.</a:t>
            </a:r>
            <a:endParaRPr lang="en-US" sz="1350" spc="75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8" name="Object">
            <a:extLst>
              <a:ext uri="{FF2B5EF4-FFF2-40B4-BE49-F238E27FC236}">
                <a16:creationId xmlns:a16="http://schemas.microsoft.com/office/drawing/2014/main" id="{E6BD8837-83E2-B898-B7E7-AD9495BD2891}"/>
              </a:ext>
            </a:extLst>
          </p:cNvPr>
          <p:cNvSpPr/>
          <p:nvPr/>
        </p:nvSpPr>
        <p:spPr>
          <a:xfrm>
            <a:off x="4729814" y="2917739"/>
            <a:ext cx="3179096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100000"/>
              </a:lnSpc>
            </a:pPr>
            <a:r>
              <a:rPr lang="en-US" sz="1900" b="1" spc="75" dirty="0">
                <a:solidFill>
                  <a:srgbClr val="264D76"/>
                </a:solidFill>
                <a:latin typeface="Montserrat"/>
                <a:ea typeface="+mn-ea"/>
                <a:cs typeface="Montserrat"/>
              </a:rPr>
              <a:t>Design and messaging considerations for different segments</a:t>
            </a:r>
            <a:endParaRPr lang="en-US">
              <a:cs typeface="Calibri"/>
            </a:endParaRPr>
          </a:p>
        </p:txBody>
      </p:sp>
      <p:sp>
        <p:nvSpPr>
          <p:cNvPr id="19" name="Object">
            <a:extLst>
              <a:ext uri="{FF2B5EF4-FFF2-40B4-BE49-F238E27FC236}">
                <a16:creationId xmlns:a16="http://schemas.microsoft.com/office/drawing/2014/main" id="{E7B628A6-6D3B-A536-9247-17DAC6E77DC1}"/>
              </a:ext>
            </a:extLst>
          </p:cNvPr>
          <p:cNvSpPr/>
          <p:nvPr/>
        </p:nvSpPr>
        <p:spPr>
          <a:xfrm>
            <a:off x="8756966" y="2913157"/>
            <a:ext cx="2704923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1900" b="1" spc="75" dirty="0">
                <a:solidFill>
                  <a:srgbClr val="264D76"/>
                </a:solidFill>
                <a:latin typeface="Montserrat"/>
                <a:ea typeface="+mn-ea"/>
                <a:cs typeface="Montserrat"/>
              </a:rPr>
              <a:t>Creative examples of segment-specific ads</a:t>
            </a:r>
          </a:p>
        </p:txBody>
      </p:sp>
      <p:pic>
        <p:nvPicPr>
          <p:cNvPr id="7" name="Graphic 6" descr="Target Audience with solid fill">
            <a:extLst>
              <a:ext uri="{FF2B5EF4-FFF2-40B4-BE49-F238E27FC236}">
                <a16:creationId xmlns:a16="http://schemas.microsoft.com/office/drawing/2014/main" id="{63F8A258-6532-2440-9742-63FAAB922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3776" y="2007134"/>
            <a:ext cx="914263" cy="914400"/>
          </a:xfrm>
          <a:prstGeom prst="rect">
            <a:avLst/>
          </a:prstGeom>
        </p:spPr>
      </p:pic>
      <p:pic>
        <p:nvPicPr>
          <p:cNvPr id="9" name="Graphic 8" descr="Illustrator outline">
            <a:extLst>
              <a:ext uri="{FF2B5EF4-FFF2-40B4-BE49-F238E27FC236}">
                <a16:creationId xmlns:a16="http://schemas.microsoft.com/office/drawing/2014/main" id="{254C6CF1-D25B-7BF9-D3C7-FD8174F5A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9308" y="2048567"/>
            <a:ext cx="914263" cy="914400"/>
          </a:xfrm>
          <a:prstGeom prst="rect">
            <a:avLst/>
          </a:prstGeom>
        </p:spPr>
      </p:pic>
      <p:pic>
        <p:nvPicPr>
          <p:cNvPr id="10" name="Graphic 9" descr="3d Glasses with solid fill">
            <a:extLst>
              <a:ext uri="{FF2B5EF4-FFF2-40B4-BE49-F238E27FC236}">
                <a16:creationId xmlns:a16="http://schemas.microsoft.com/office/drawing/2014/main" id="{BFC9067C-E443-603D-1C0B-554764260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7981" y="2048567"/>
            <a:ext cx="914263" cy="914400"/>
          </a:xfrm>
          <a:prstGeom prst="rect">
            <a:avLst/>
          </a:prstGeom>
        </p:spPr>
      </p:pic>
      <p:sp>
        <p:nvSpPr>
          <p:cNvPr id="12" name="text 0 copy 2">
            <a:extLst>
              <a:ext uri="{FF2B5EF4-FFF2-40B4-BE49-F238E27FC236}">
                <a16:creationId xmlns:a16="http://schemas.microsoft.com/office/drawing/2014/main" id="{768A3FB0-55C6-8C1F-D0A2-DC5CB3DD93CC}"/>
              </a:ext>
            </a:extLst>
          </p:cNvPr>
          <p:cNvSpPr/>
          <p:nvPr/>
        </p:nvSpPr>
        <p:spPr>
          <a:xfrm>
            <a:off x="561975" y="6962775"/>
            <a:ext cx="9258300" cy="95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900" spc="150" dirty="0">
                <a:solidFill>
                  <a:srgbClr val="333333"/>
                </a:solidFill>
                <a:latin typeface="Segoe UI"/>
                <a:cs typeface="Segoe UI"/>
              </a:rPr>
              <a:t>Digital Marketing Strategy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bf1c88003de8-91714431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90550" y="581025"/>
            <a:ext cx="1285875" cy="828675"/>
          </a:xfrm>
          <a:prstGeom prst="rect">
            <a:avLst/>
          </a:prstGeom>
        </p:spPr>
      </p:pic>
      <p:pic>
        <p:nvPicPr>
          <p:cNvPr id="3" name="63bf1c88029626-2673944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0" y="1666875"/>
            <a:ext cx="1971675" cy="95250"/>
          </a:xfrm>
          <a:prstGeom prst="rect">
            <a:avLst/>
          </a:prstGeom>
        </p:spPr>
      </p:pic>
      <p:sp>
        <p:nvSpPr>
          <p:cNvPr id="4" name="Object"/>
          <p:cNvSpPr/>
          <p:nvPr/>
        </p:nvSpPr>
        <p:spPr>
          <a:xfrm>
            <a:off x="2551964" y="803739"/>
            <a:ext cx="9921269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3800" b="1" spc="75" dirty="0">
                <a:solidFill>
                  <a:srgbClr val="17828B"/>
                </a:solidFill>
                <a:latin typeface="Montserrat"/>
                <a:ea typeface="+mn-ea"/>
                <a:cs typeface="Montserrat"/>
              </a:rPr>
              <a:t>Measuring Success and Iteration</a:t>
            </a:r>
          </a:p>
        </p:txBody>
      </p:sp>
      <p:pic>
        <p:nvPicPr>
          <p:cNvPr id="5" name="63bf1c88045b12-97829353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658350" y="6753225"/>
            <a:ext cx="3390900" cy="95250"/>
          </a:xfrm>
          <a:prstGeom prst="rect">
            <a:avLst/>
          </a:prstGeom>
        </p:spPr>
      </p:pic>
      <p:pic>
        <p:nvPicPr>
          <p:cNvPr id="9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424893" y="2809875"/>
            <a:ext cx="296677" cy="296677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590587" y="2491914"/>
            <a:ext cx="1724615" cy="769512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50000"/>
              </a:lnSpc>
            </a:pPr>
            <a:r>
              <a:rPr lang="en-US" sz="1000" b="1" spc="75" dirty="0">
                <a:solidFill>
                  <a:srgbClr val="121212"/>
                </a:solidFill>
                <a:latin typeface="Montserrat"/>
                <a:ea typeface="+mn-ea"/>
                <a:cs typeface="Montserrat"/>
              </a:rPr>
              <a:t>Key performance indicators (KPIs) for measuring ad effectiveness</a:t>
            </a:r>
            <a:r>
              <a:rPr lang="en-US" sz="1000" b="1" spc="75" dirty="0">
                <a:solidFill>
                  <a:srgbClr val="121212"/>
                </a:solidFill>
                <a:latin typeface="Montserrat"/>
                <a:cs typeface="Montserrat"/>
              </a:rPr>
              <a:t> </a:t>
            </a:r>
            <a:endParaRPr lang="en-US"/>
          </a:p>
        </p:txBody>
      </p:sp>
      <p:pic>
        <p:nvPicPr>
          <p:cNvPr id="14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662894" y="4029075"/>
            <a:ext cx="296677" cy="296677"/>
          </a:xfrm>
          <a:prstGeom prst="rect">
            <a:avLst/>
          </a:prstGeom>
        </p:spPr>
      </p:pic>
      <p:sp>
        <p:nvSpPr>
          <p:cNvPr id="15" name="Body text copy"/>
          <p:cNvSpPr/>
          <p:nvPr/>
        </p:nvSpPr>
        <p:spPr>
          <a:xfrm>
            <a:off x="590587" y="3768804"/>
            <a:ext cx="1724615" cy="72336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50000"/>
              </a:lnSpc>
            </a:pPr>
            <a:r>
              <a:rPr lang="en-US" sz="1000" b="1" spc="75" dirty="0">
                <a:solidFill>
                  <a:srgbClr val="121212"/>
                </a:solidFill>
                <a:latin typeface="Montserrat"/>
                <a:ea typeface="+mn-ea"/>
                <a:cs typeface="Montserrat"/>
              </a:rPr>
              <a:t>The iterative process: Analyzing results and refining segments</a:t>
            </a:r>
            <a:r>
              <a:rPr lang="en-US" sz="1000" b="1" spc="75" dirty="0">
                <a:solidFill>
                  <a:srgbClr val="121212"/>
                </a:solidFill>
                <a:latin typeface="Montserrat"/>
                <a:cs typeface="Montserrat"/>
              </a:rPr>
              <a:t> </a:t>
            </a:r>
            <a:endParaRPr lang="en-US"/>
          </a:p>
        </p:txBody>
      </p:sp>
      <p:pic>
        <p:nvPicPr>
          <p:cNvPr id="19" name="Shape-19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8329894" y="5162550"/>
            <a:ext cx="296677" cy="296677"/>
          </a:xfrm>
          <a:prstGeom prst="rect">
            <a:avLst/>
          </a:prstGeom>
        </p:spPr>
      </p:pic>
      <p:sp>
        <p:nvSpPr>
          <p:cNvPr id="20" name="Body text copy"/>
          <p:cNvSpPr/>
          <p:nvPr/>
        </p:nvSpPr>
        <p:spPr>
          <a:xfrm>
            <a:off x="590587" y="4934561"/>
            <a:ext cx="1724615" cy="7810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50000"/>
              </a:lnSpc>
            </a:pPr>
            <a:r>
              <a:rPr lang="en-US" sz="1000" b="1" spc="75" dirty="0">
                <a:solidFill>
                  <a:srgbClr val="121212"/>
                </a:solidFill>
                <a:latin typeface="Montserrat"/>
                <a:ea typeface="+mn-ea"/>
                <a:cs typeface="Montserrat"/>
              </a:rPr>
              <a:t>Optimizing campaigns for long-term success</a:t>
            </a:r>
            <a:endParaRPr lang="en-US" sz="1000" b="1" spc="75">
              <a:solidFill>
                <a:srgbClr val="121212"/>
              </a:solidFill>
              <a:latin typeface="Montserrat"/>
              <a:cs typeface="Montserra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E4E007-7B6A-1E75-062A-717CD637E367}"/>
              </a:ext>
            </a:extLst>
          </p:cNvPr>
          <p:cNvGrpSpPr/>
          <p:nvPr/>
        </p:nvGrpSpPr>
        <p:grpSpPr>
          <a:xfrm>
            <a:off x="2471957" y="2419350"/>
            <a:ext cx="6203429" cy="3402102"/>
            <a:chOff x="2264296" y="2419350"/>
            <a:chExt cx="6203429" cy="3402102"/>
          </a:xfrm>
        </p:grpSpPr>
        <p:pic>
          <p:nvPicPr>
            <p:cNvPr id="7" name="Shape-19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64296" y="2419350"/>
              <a:ext cx="1049427" cy="1049427"/>
            </a:xfrm>
            <a:prstGeom prst="rect">
              <a:avLst/>
            </a:prstGeom>
          </p:spPr>
        </p:pic>
        <p:pic>
          <p:nvPicPr>
            <p:cNvPr id="8" name="Line-24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674710" y="2908435"/>
              <a:ext cx="3873728" cy="116653"/>
            </a:xfrm>
            <a:prstGeom prst="rect">
              <a:avLst/>
            </a:prstGeom>
          </p:spPr>
        </p:pic>
        <p:pic>
          <p:nvPicPr>
            <p:cNvPr id="12" name="Shape-19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64296" y="3638550"/>
              <a:ext cx="1049427" cy="1049427"/>
            </a:xfrm>
            <a:prstGeom prst="rect">
              <a:avLst/>
            </a:prstGeom>
          </p:spPr>
        </p:pic>
        <p:pic>
          <p:nvPicPr>
            <p:cNvPr id="13" name="Line-24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2674710" y="4122711"/>
              <a:ext cx="3173640" cy="116653"/>
            </a:xfrm>
            <a:prstGeom prst="rect">
              <a:avLst/>
            </a:prstGeom>
          </p:spPr>
        </p:pic>
        <p:pic>
          <p:nvPicPr>
            <p:cNvPr id="17" name="Shape-19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64296" y="4772025"/>
              <a:ext cx="1049427" cy="1049427"/>
            </a:xfrm>
            <a:prstGeom prst="rect">
              <a:avLst/>
            </a:prstGeom>
          </p:spPr>
        </p:pic>
        <p:pic>
          <p:nvPicPr>
            <p:cNvPr id="18" name="Line-24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2674710" y="5262583"/>
              <a:ext cx="5793015" cy="116653"/>
            </a:xfrm>
            <a:prstGeom prst="rect">
              <a:avLst/>
            </a:prstGeom>
          </p:spPr>
        </p:pic>
        <p:pic>
          <p:nvPicPr>
            <p:cNvPr id="11" name="Graphic 10" descr="Document with solid fill">
              <a:extLst>
                <a:ext uri="{FF2B5EF4-FFF2-40B4-BE49-F238E27FC236}">
                  <a16:creationId xmlns:a16="http://schemas.microsoft.com/office/drawing/2014/main" id="{2A4439D8-BAB9-932F-793C-6F3F77EF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10688" y="2580182"/>
              <a:ext cx="687473" cy="687473"/>
            </a:xfrm>
            <a:prstGeom prst="rect">
              <a:avLst/>
            </a:prstGeom>
          </p:spPr>
        </p:pic>
        <p:pic>
          <p:nvPicPr>
            <p:cNvPr id="26" name="Graphic 25" descr="Magnifying glass with solid fill">
              <a:extLst>
                <a:ext uri="{FF2B5EF4-FFF2-40B4-BE49-F238E27FC236}">
                  <a16:creationId xmlns:a16="http://schemas.microsoft.com/office/drawing/2014/main" id="{EDA18ABE-3D9C-B834-65E7-0ACCBB655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29529" y="3799265"/>
              <a:ext cx="702584" cy="702584"/>
            </a:xfrm>
            <a:prstGeom prst="rect">
              <a:avLst/>
            </a:prstGeom>
          </p:spPr>
        </p:pic>
        <p:pic>
          <p:nvPicPr>
            <p:cNvPr id="29" name="Graphic 28" descr="Arrow circle with solid fill">
              <a:extLst>
                <a:ext uri="{FF2B5EF4-FFF2-40B4-BE49-F238E27FC236}">
                  <a16:creationId xmlns:a16="http://schemas.microsoft.com/office/drawing/2014/main" id="{C4C4C1E5-802E-42CF-4A05-C593EF67A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318164" y="4829175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Picture 30" descr="A hand placing a block on top of a stack of wooden blocks&#10;&#10;Description automatically generated">
            <a:extLst>
              <a:ext uri="{FF2B5EF4-FFF2-40B4-BE49-F238E27FC236}">
                <a16:creationId xmlns:a16="http://schemas.microsoft.com/office/drawing/2014/main" id="{B95913AC-2345-24E4-B831-ED0A5222DC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66" y="2114044"/>
            <a:ext cx="7427256" cy="3830062"/>
          </a:xfrm>
          <a:prstGeom prst="rect">
            <a:avLst/>
          </a:prstGeom>
        </p:spPr>
      </p:pic>
      <p:sp>
        <p:nvSpPr>
          <p:cNvPr id="21" name="text 0 copy 2">
            <a:extLst>
              <a:ext uri="{FF2B5EF4-FFF2-40B4-BE49-F238E27FC236}">
                <a16:creationId xmlns:a16="http://schemas.microsoft.com/office/drawing/2014/main" id="{A6290478-283C-A4DB-836C-3E23011379A8}"/>
              </a:ext>
            </a:extLst>
          </p:cNvPr>
          <p:cNvSpPr/>
          <p:nvPr/>
        </p:nvSpPr>
        <p:spPr>
          <a:xfrm>
            <a:off x="561975" y="6962775"/>
            <a:ext cx="9258300" cy="95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900" spc="150" dirty="0">
                <a:solidFill>
                  <a:srgbClr val="333333"/>
                </a:solidFill>
                <a:latin typeface="Segoe UI"/>
                <a:cs typeface="Segoe UI"/>
              </a:rPr>
              <a:t>Digital Marketing Strategy</a:t>
            </a: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035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3bf1c8807d763-15498700.png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9734550" y="38100"/>
            <a:ext cx="3276600" cy="7315200"/>
          </a:xfrm>
          <a:prstGeom prst="rect">
            <a:avLst/>
          </a:prstGeom>
        </p:spPr>
      </p:pic>
      <p:pic>
        <p:nvPicPr>
          <p:cNvPr id="3" name="63bf1c88003de8-91714431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90550" y="581025"/>
            <a:ext cx="1285875" cy="828675"/>
          </a:xfrm>
          <a:prstGeom prst="rect">
            <a:avLst/>
          </a:prstGeom>
        </p:spPr>
      </p:pic>
      <p:pic>
        <p:nvPicPr>
          <p:cNvPr id="4" name="63bf1c88029626-26739441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0" y="1666875"/>
            <a:ext cx="1971675" cy="9525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2676525" y="1409700"/>
            <a:ext cx="5381625" cy="2019300"/>
          </a:xfrm>
          <a:prstGeom prst="rect">
            <a:avLst/>
          </a:prstGeom>
          <a:solidFill>
            <a:srgbClr val="000000">
              <a:alpha val="0"/>
            </a:srgbClr>
          </a:solidFill>
          <a:ln w="9525" cmpd="sng">
            <a:solidFill>
              <a:srgbClr val="17828B"/>
            </a:solidFill>
            <a:prstDash val="dot"/>
          </a:ln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6600" dirty="0">
                <a:solidFill>
                  <a:srgbClr val="17828B"/>
                </a:solidFill>
                <a:latin typeface="Montserrat"/>
                <a:cs typeface="Lato"/>
              </a:rPr>
              <a:t>COMING UP</a:t>
            </a:r>
            <a:endParaRPr lang="en-US" sz="6600" dirty="0">
              <a:solidFill>
                <a:srgbClr val="17828B"/>
              </a:solidFill>
              <a:latin typeface="Montserrat"/>
              <a:cs typeface="Lato"/>
            </a:endParaRPr>
          </a:p>
          <a:p>
            <a:pPr algn="ctr" hangingPunct="0">
              <a:lnSpc>
                <a:spcPct val="100000"/>
              </a:lnSpc>
            </a:pPr>
            <a:r>
              <a:rPr sz="6600" dirty="0">
                <a:solidFill>
                  <a:srgbClr val="17828B"/>
                </a:solidFill>
                <a:latin typeface="Montserrat"/>
                <a:cs typeface="Lato"/>
              </a:rPr>
              <a:t>NEXT</a:t>
            </a:r>
          </a:p>
        </p:txBody>
      </p:sp>
      <p:sp>
        <p:nvSpPr>
          <p:cNvPr id="6" name="text 0 copy 2"/>
          <p:cNvSpPr/>
          <p:nvPr/>
        </p:nvSpPr>
        <p:spPr>
          <a:xfrm>
            <a:off x="561975" y="6962775"/>
            <a:ext cx="9258300" cy="95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r>
              <a:rPr lang="en-US" sz="900" spc="150" dirty="0">
                <a:solidFill>
                  <a:srgbClr val="333333"/>
                </a:solidFill>
                <a:latin typeface="Segoe UI"/>
                <a:cs typeface="Segoe UI"/>
              </a:rPr>
              <a:t>Digital Marketing Strategy</a:t>
            </a:r>
            <a:endParaRPr lang="en-US" dirty="0">
              <a:ea typeface="+mn-ea"/>
            </a:endParaRPr>
          </a:p>
        </p:txBody>
      </p:sp>
      <p:sp>
        <p:nvSpPr>
          <p:cNvPr id="8" name="Object"/>
          <p:cNvSpPr/>
          <p:nvPr/>
        </p:nvSpPr>
        <p:spPr>
          <a:xfrm>
            <a:off x="1416844" y="5172075"/>
            <a:ext cx="7900988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endParaRPr sz="2250" b="1" spc="75" dirty="0">
              <a:solidFill>
                <a:srgbClr val="000000"/>
              </a:solidFill>
              <a:latin typeface="Montserrat"/>
              <a:cs typeface="Lato"/>
            </a:endParaRPr>
          </a:p>
        </p:txBody>
      </p:sp>
      <p:sp>
        <p:nvSpPr>
          <p:cNvPr id="9" name="Object copy 1"/>
          <p:cNvSpPr/>
          <p:nvPr/>
        </p:nvSpPr>
        <p:spPr>
          <a:xfrm>
            <a:off x="2376488" y="4552950"/>
            <a:ext cx="5981700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2400" b="1" spc="75" dirty="0">
                <a:solidFill>
                  <a:srgbClr val="264D76"/>
                </a:solidFill>
                <a:latin typeface="Montserrat"/>
                <a:cs typeface="Lato"/>
              </a:rPr>
              <a:t>Part II</a:t>
            </a:r>
            <a:r>
              <a:rPr lang="en-US" sz="2400" b="1" spc="75" dirty="0">
                <a:solidFill>
                  <a:srgbClr val="264D76"/>
                </a:solidFill>
                <a:latin typeface="Montserrat"/>
                <a:cs typeface="Lato"/>
              </a:rPr>
              <a:t>I</a:t>
            </a:r>
            <a:r>
              <a:rPr sz="2400" b="1" spc="75" dirty="0">
                <a:solidFill>
                  <a:srgbClr val="264D76"/>
                </a:solidFill>
                <a:latin typeface="Montserrat"/>
                <a:cs typeface="Lato"/>
              </a:rPr>
              <a:t>:</a:t>
            </a:r>
          </a:p>
          <a:p>
            <a:pPr algn="ctr">
              <a:lnSpc>
                <a:spcPct val="125000"/>
              </a:lnSpc>
            </a:pPr>
            <a:r>
              <a:rPr lang="en-US" sz="2400" b="1" spc="75" dirty="0">
                <a:solidFill>
                  <a:srgbClr val="264D76"/>
                </a:solidFill>
                <a:latin typeface="Montserrat"/>
                <a:cs typeface="Lato"/>
              </a:rPr>
              <a:t>Dashboards and Reporting 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CATEGORY xmlns="ccf59264-25fd-429a-8ea7-97a9911c2c2c" xsi:nil="true"/>
    <TaxCatchAll xmlns="e5fda8e9-1907-4189-b730-f02712addff2" xsi:nil="true"/>
    <FILETYPE xmlns="ccf59264-25fd-429a-8ea7-97a9911c2c2c" xsi:nil="true"/>
    <lcf76f155ced4ddcb4097134ff3c332f xmlns="ccf59264-25fd-429a-8ea7-97a9911c2c2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7114F0E61514A9821C07DED8F65F7" ma:contentTypeVersion="17" ma:contentTypeDescription="Create a new document." ma:contentTypeScope="" ma:versionID="3f0e47bbee89e5fb2b4d3f181a8e84ae">
  <xsd:schema xmlns:xsd="http://www.w3.org/2001/XMLSchema" xmlns:xs="http://www.w3.org/2001/XMLSchema" xmlns:p="http://schemas.microsoft.com/office/2006/metadata/properties" xmlns:ns2="e5fda8e9-1907-4189-b730-f02712addff2" xmlns:ns3="ccf59264-25fd-429a-8ea7-97a9911c2c2c" targetNamespace="http://schemas.microsoft.com/office/2006/metadata/properties" ma:root="true" ma:fieldsID="cd7001c51e990a7125ed0df5eaaa3ee9" ns2:_="" ns3:_="">
    <xsd:import namespace="e5fda8e9-1907-4189-b730-f02712addff2"/>
    <xsd:import namespace="ccf59264-25fd-429a-8ea7-97a9911c2c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CONTENT_x0020_CATEGORY" minOccurs="0"/>
                <xsd:element ref="ns3:MediaServiceSearchProperties" minOccurs="0"/>
                <xsd:element ref="ns3:MediaLengthInSeconds" minOccurs="0"/>
                <xsd:element ref="ns3:FILETYP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da8e9-1907-4189-b730-f02712addf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98d7fdb-3d6a-4c05-a079-2e9f420d2b5c}" ma:internalName="TaxCatchAll" ma:showField="CatchAllData" ma:web="e5fda8e9-1907-4189-b730-f02712addf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59264-25fd-429a-8ea7-97a9911c2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7ef50a-32e1-4669-9de3-ec5d351d08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CONTENT_x0020_CATEGORY" ma:index="19" nillable="true" ma:displayName="CONTENT CATEGORY" ma:internalName="CONTENT_x0020_CATEGORY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22" nillable="true" ma:displayName="FILE TYPE" ma:format="Dropdown" ma:internalName="FILETYPE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AA6A12-5CEC-400E-8B7C-5A35200C88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AF1AA-46C8-43B7-AF4B-DD2D0B8C8826}">
  <ds:schemaRefs>
    <ds:schemaRef ds:uri="http://schemas.microsoft.com/office/2006/metadata/properties"/>
    <ds:schemaRef ds:uri="http://schemas.microsoft.com/office/infopath/2007/PartnerControls"/>
    <ds:schemaRef ds:uri="ccf59264-25fd-429a-8ea7-97a9911c2c2c"/>
    <ds:schemaRef ds:uri="e5fda8e9-1907-4189-b730-f02712addff2"/>
  </ds:schemaRefs>
</ds:datastoreItem>
</file>

<file path=customXml/itemProps3.xml><?xml version="1.0" encoding="utf-8"?>
<ds:datastoreItem xmlns:ds="http://schemas.openxmlformats.org/officeDocument/2006/customXml" ds:itemID="{7518B70A-9BE5-444B-8E21-913D1922B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fda8e9-1907-4189-b730-f02712addff2"/>
    <ds:schemaRef ds:uri="ccf59264-25fd-429a-8ea7-97a9911c2c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Office PowerPoint</Application>
  <PresentationFormat>Custom</PresentationFormat>
  <Paragraphs>75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168</cp:revision>
  <dcterms:created xsi:type="dcterms:W3CDTF">2023-11-12T18:19:30Z</dcterms:created>
  <dcterms:modified xsi:type="dcterms:W3CDTF">2023-11-30T17:25:14Z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0x0101003FA7114F0E61514A9821C07DED8F65F7</vt:lpwstr>
  </property>
  <property fmtid="{D5CDD505-2E9C-101B-9397-08002B2CF9AE}" pid="3" name="MediaServiceImageTags">
    <vt:lpwstr/>
  </property>
</Properties>
</file>